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0" r:id="rId4"/>
  </p:sldMasterIdLst>
  <p:notesMasterIdLst>
    <p:notesMasterId r:id="rId16"/>
  </p:notesMasterIdLst>
  <p:handoutMasterIdLst>
    <p:handoutMasterId r:id="rId17"/>
  </p:handoutMasterIdLst>
  <p:sldIdLst>
    <p:sldId id="256" r:id="rId5"/>
    <p:sldId id="273" r:id="rId6"/>
    <p:sldId id="263" r:id="rId7"/>
    <p:sldId id="264" r:id="rId8"/>
    <p:sldId id="274" r:id="rId9"/>
    <p:sldId id="275" r:id="rId10"/>
    <p:sldId id="276" r:id="rId11"/>
    <p:sldId id="277" r:id="rId12"/>
    <p:sldId id="278" r:id="rId13"/>
    <p:sldId id="279" r:id="rId14"/>
    <p:sldId id="280" r:id="rId15"/>
  </p:sldIdLst>
  <p:sldSz cx="9144000" cy="6858000" type="screen4x3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AD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9C83299-3ED4-4B2F-9506-AB9AB4A2E588}" v="9" dt="2020-05-20T13:33:40.1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109" d="100"/>
          <a:sy n="109" d="100"/>
        </p:scale>
        <p:origin x="16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r Porter" userId="caeb4aa7-6afb-46a3-a995-19b0c182e2ba" providerId="ADAL" clId="{C9C83299-3ED4-4B2F-9506-AB9AB4A2E588}"/>
    <pc:docChg chg="undo custSel addSld delSld modSld sldOrd">
      <pc:chgData name="Mr Porter" userId="caeb4aa7-6afb-46a3-a995-19b0c182e2ba" providerId="ADAL" clId="{C9C83299-3ED4-4B2F-9506-AB9AB4A2E588}" dt="2020-05-20T14:00:22.386" v="1014" actId="20577"/>
      <pc:docMkLst>
        <pc:docMk/>
      </pc:docMkLst>
      <pc:sldChg chg="modSp mod">
        <pc:chgData name="Mr Porter" userId="caeb4aa7-6afb-46a3-a995-19b0c182e2ba" providerId="ADAL" clId="{C9C83299-3ED4-4B2F-9506-AB9AB4A2E588}" dt="2020-05-20T13:59:33.574" v="908" actId="20577"/>
        <pc:sldMkLst>
          <pc:docMk/>
          <pc:sldMk cId="2155342367" sldId="265"/>
        </pc:sldMkLst>
        <pc:spChg chg="mod">
          <ac:chgData name="Mr Porter" userId="caeb4aa7-6afb-46a3-a995-19b0c182e2ba" providerId="ADAL" clId="{C9C83299-3ED4-4B2F-9506-AB9AB4A2E588}" dt="2020-05-20T13:59:33.574" v="908" actId="20577"/>
          <ac:spMkLst>
            <pc:docMk/>
            <pc:sldMk cId="2155342367" sldId="265"/>
            <ac:spMk id="2" creationId="{00000000-0000-0000-0000-000000000000}"/>
          </ac:spMkLst>
        </pc:spChg>
      </pc:sldChg>
      <pc:sldChg chg="modSp mod">
        <pc:chgData name="Mr Porter" userId="caeb4aa7-6afb-46a3-a995-19b0c182e2ba" providerId="ADAL" clId="{C9C83299-3ED4-4B2F-9506-AB9AB4A2E588}" dt="2020-05-20T13:59:30.587" v="906" actId="20577"/>
        <pc:sldMkLst>
          <pc:docMk/>
          <pc:sldMk cId="2902569607" sldId="266"/>
        </pc:sldMkLst>
        <pc:spChg chg="mod">
          <ac:chgData name="Mr Porter" userId="caeb4aa7-6afb-46a3-a995-19b0c182e2ba" providerId="ADAL" clId="{C9C83299-3ED4-4B2F-9506-AB9AB4A2E588}" dt="2020-05-20T13:59:30.587" v="906" actId="20577"/>
          <ac:spMkLst>
            <pc:docMk/>
            <pc:sldMk cId="2902569607" sldId="266"/>
            <ac:spMk id="2" creationId="{00000000-0000-0000-0000-000000000000}"/>
          </ac:spMkLst>
        </pc:spChg>
      </pc:sldChg>
      <pc:sldChg chg="modSp add mod ord">
        <pc:chgData name="Mr Porter" userId="caeb4aa7-6afb-46a3-a995-19b0c182e2ba" providerId="ADAL" clId="{C9C83299-3ED4-4B2F-9506-AB9AB4A2E588}" dt="2020-05-20T13:12:32.590" v="628" actId="27636"/>
        <pc:sldMkLst>
          <pc:docMk/>
          <pc:sldMk cId="2643239013" sldId="270"/>
        </pc:sldMkLst>
        <pc:spChg chg="mod">
          <ac:chgData name="Mr Porter" userId="caeb4aa7-6afb-46a3-a995-19b0c182e2ba" providerId="ADAL" clId="{C9C83299-3ED4-4B2F-9506-AB9AB4A2E588}" dt="2020-05-20T13:12:32.590" v="628" actId="27636"/>
          <ac:spMkLst>
            <pc:docMk/>
            <pc:sldMk cId="2643239013" sldId="270"/>
            <ac:spMk id="2" creationId="{00000000-0000-0000-0000-000000000000}"/>
          </ac:spMkLst>
        </pc:spChg>
        <pc:spChg chg="mod">
          <ac:chgData name="Mr Porter" userId="caeb4aa7-6afb-46a3-a995-19b0c182e2ba" providerId="ADAL" clId="{C9C83299-3ED4-4B2F-9506-AB9AB4A2E588}" dt="2020-05-20T13:07:51.425" v="9" actId="20577"/>
          <ac:spMkLst>
            <pc:docMk/>
            <pc:sldMk cId="2643239013" sldId="270"/>
            <ac:spMk id="4" creationId="{00000000-0000-0000-0000-000000000000}"/>
          </ac:spMkLst>
        </pc:spChg>
      </pc:sldChg>
      <pc:sldChg chg="addSp delSp modSp add del mod setBg delDesignElem">
        <pc:chgData name="Mr Porter" userId="caeb4aa7-6afb-46a3-a995-19b0c182e2ba" providerId="ADAL" clId="{C9C83299-3ED4-4B2F-9506-AB9AB4A2E588}" dt="2020-05-20T14:00:22.386" v="1014" actId="20577"/>
        <pc:sldMkLst>
          <pc:docMk/>
          <pc:sldMk cId="2665239055" sldId="271"/>
        </pc:sldMkLst>
        <pc:spChg chg="mod">
          <ac:chgData name="Mr Porter" userId="caeb4aa7-6afb-46a3-a995-19b0c182e2ba" providerId="ADAL" clId="{C9C83299-3ED4-4B2F-9506-AB9AB4A2E588}" dt="2020-05-20T14:00:22.386" v="1014" actId="20577"/>
          <ac:spMkLst>
            <pc:docMk/>
            <pc:sldMk cId="2665239055" sldId="271"/>
            <ac:spMk id="2" creationId="{00000000-0000-0000-0000-000000000000}"/>
          </ac:spMkLst>
        </pc:spChg>
        <pc:spChg chg="add del">
          <ac:chgData name="Mr Porter" userId="caeb4aa7-6afb-46a3-a995-19b0c182e2ba" providerId="ADAL" clId="{C9C83299-3ED4-4B2F-9506-AB9AB4A2E588}" dt="2020-05-20T13:33:29.705" v="631"/>
          <ac:spMkLst>
            <pc:docMk/>
            <pc:sldMk cId="2665239055" sldId="271"/>
            <ac:spMk id="71" creationId="{4FAE1107-CEC3-4041-8BAA-CDB6F6759B35}"/>
          </ac:spMkLst>
        </pc:spChg>
        <pc:cxnChg chg="add del">
          <ac:chgData name="Mr Porter" userId="caeb4aa7-6afb-46a3-a995-19b0c182e2ba" providerId="ADAL" clId="{C9C83299-3ED4-4B2F-9506-AB9AB4A2E588}" dt="2020-05-20T13:33:29.705" v="631"/>
          <ac:cxnSpMkLst>
            <pc:docMk/>
            <pc:sldMk cId="2665239055" sldId="271"/>
            <ac:cxnSpMk id="73" creationId="{1AEA88FB-F5DD-45CE-AAE1-7B33D0ABDD25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320B4C-66E5-4436-BE3F-306C45911FCF}" type="datetimeFigureOut">
              <a:rPr lang="en-GB" smtClean="0"/>
              <a:pPr/>
              <a:t>23/08/2023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39" y="9440647"/>
            <a:ext cx="2949099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5568E-D5A0-4573-AFB6-00F5380AE10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6277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8A481-4D74-4616-8752-6DB84BB7BECE}" type="datetimeFigureOut">
              <a:rPr lang="en-GB" smtClean="0"/>
              <a:t>23/08/2023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1987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3537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BEBA0-6DAA-45F4-8649-B50BE501B0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095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862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13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83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18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776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095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57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16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37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368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16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132101F-1C78-4A35-B9B9-FA3BC2678EB9}" type="datetimeFigureOut">
              <a:rPr lang="en-US" smtClean="0"/>
              <a:pPr/>
              <a:t>8/23/2023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C38D3F3-DB27-4CBF-864A-E28263BCB96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576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www.youtube.com/watch?v=TK_v01nqWT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8m57FtK47w" TargetMode="External"/><Relationship Id="rId2" Type="http://schemas.openxmlformats.org/officeDocument/2006/relationships/hyperlink" Target="https://www.youtube.com/watch?v=vS3yILFOqA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Nckqhfxabv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5" y="0"/>
            <a:ext cx="9141545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s://548038.smushcdn.com/934878/wp-content/uploads/2018/12/What-is-Laminate-Wood-220x220.jpg?lossy=1&amp;strip=0&amp;webp=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4" y="0"/>
            <a:ext cx="9141546" cy="6873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0">
            <a:extLst>
              <a:ext uri="{FF2B5EF4-FFF2-40B4-BE49-F238E27FC236}">
                <a16:creationId xmlns:a16="http://schemas.microsoft.com/office/drawing/2014/main" id="{EAA48FC5-3C83-4F1B-BC33-DF0B588F83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922589" y="3064931"/>
            <a:ext cx="6221411" cy="2488568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2011" y="3429000"/>
            <a:ext cx="5626239" cy="1090938"/>
          </a:xfrm>
        </p:spPr>
        <p:txBody>
          <a:bodyPr anchor="b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higher Design &amp; Manufacture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2011" y="4779313"/>
            <a:ext cx="5626238" cy="514816"/>
          </a:xfrm>
        </p:spPr>
        <p:txBody>
          <a:bodyPr anchor="t">
            <a:normAutofit/>
          </a:bodyPr>
          <a:lstStyle/>
          <a:p>
            <a:r>
              <a:rPr lang="en-GB" sz="2000" dirty="0" smtClean="0">
                <a:solidFill>
                  <a:srgbClr val="FFFFFF"/>
                </a:solidFill>
              </a:rPr>
              <a:t>Wood processes</a:t>
            </a:r>
            <a:endParaRPr lang="en-GB" sz="2000" dirty="0">
              <a:solidFill>
                <a:srgbClr val="FFFFFF"/>
              </a:solidFill>
            </a:endParaRPr>
          </a:p>
        </p:txBody>
      </p:sp>
      <p:cxnSp>
        <p:nvCxnSpPr>
          <p:cNvPr id="17" name="Straight Connector 12">
            <a:extLst>
              <a:ext uri="{FF2B5EF4-FFF2-40B4-BE49-F238E27FC236}">
                <a16:creationId xmlns:a16="http://schemas.microsoft.com/office/drawing/2014/main" id="{62F01714-1A39-4194-BD47-8A9960C599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232011" y="4666480"/>
            <a:ext cx="5124375" cy="0"/>
          </a:xfrm>
          <a:prstGeom prst="line">
            <a:avLst/>
          </a:prstGeom>
          <a:ln w="22225">
            <a:solidFill>
              <a:srgbClr val="CE346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51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4800" dirty="0" smtClean="0">
                <a:solidFill>
                  <a:srgbClr val="FFFFFF"/>
                </a:solidFill>
              </a:rPr>
              <a:t>Past paper question</a:t>
            </a:r>
            <a:endParaRPr lang="en-GB" sz="48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7904" y="116632"/>
            <a:ext cx="5256584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23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4800" dirty="0" smtClean="0">
                <a:solidFill>
                  <a:srgbClr val="FFFFFF"/>
                </a:solidFill>
              </a:rPr>
              <a:t>Past paper answers</a:t>
            </a:r>
            <a:endParaRPr lang="en-GB" sz="4800" dirty="0">
              <a:solidFill>
                <a:srgbClr val="FFFFFF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0722" y="1556792"/>
            <a:ext cx="5653278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70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47F247E-B679-44E9-93C2-B2DD5EFB2B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EE15661-B0F2-42AE-A75B-0999B2CF59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79558" y="484632"/>
            <a:ext cx="6711112" cy="5880916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601995" y="788416"/>
            <a:ext cx="5942448" cy="1499616"/>
          </a:xfrm>
        </p:spPr>
        <p:txBody>
          <a:bodyPr>
            <a:normAutofit/>
          </a:bodyPr>
          <a:lstStyle/>
          <a:p>
            <a:r>
              <a:rPr lang="en-GB" sz="3200" dirty="0">
                <a:solidFill>
                  <a:srgbClr val="1CADE4"/>
                </a:solidFill>
              </a:rPr>
              <a:t>Learning intentions &amp; success criteria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54706C1-38B7-4C23-8749-906CB0DC80A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6364" y="484632"/>
            <a:ext cx="1596699" cy="58809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D161189-7A5B-4B2B-93DC-77710299475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2405398" y="1029524"/>
            <a:ext cx="0" cy="914400"/>
          </a:xfrm>
          <a:prstGeom prst="line">
            <a:avLst/>
          </a:prstGeom>
          <a:ln w="19050">
            <a:solidFill>
              <a:schemeClr val="accent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01995" y="2132856"/>
            <a:ext cx="5942448" cy="3910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b="1" dirty="0">
                <a:solidFill>
                  <a:srgbClr val="FFFFFF"/>
                </a:solidFill>
              </a:rPr>
              <a:t>Learning Intentions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FFFFFF"/>
                </a:solidFill>
              </a:rPr>
              <a:t>To develop an understanding of the properties and uses of Wood in everyday objects.</a:t>
            </a:r>
            <a:endParaRPr lang="en-GB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GB" sz="2400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GB" sz="2400" b="1" dirty="0">
                <a:solidFill>
                  <a:srgbClr val="FFFFFF"/>
                </a:solidFill>
              </a:rPr>
              <a:t>Success Criteria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FFFFFF"/>
                </a:solidFill>
              </a:rPr>
              <a:t> </a:t>
            </a:r>
            <a:r>
              <a:rPr lang="en-GB" sz="2400" dirty="0" smtClean="0">
                <a:solidFill>
                  <a:srgbClr val="FFFFFF"/>
                </a:solidFill>
              </a:rPr>
              <a:t>I can name 3 common wood processes.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dirty="0" smtClean="0">
                <a:solidFill>
                  <a:srgbClr val="FFFFFF"/>
                </a:solidFill>
              </a:rPr>
              <a:t> Give examples of there possible uses.</a:t>
            </a:r>
            <a:endParaRPr lang="en-GB" sz="1600" dirty="0">
              <a:solidFill>
                <a:srgbClr val="FFFFFF"/>
              </a:solidFill>
            </a:endParaRPr>
          </a:p>
          <a:p>
            <a:endParaRPr lang="en-GB" sz="16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GB" sz="1600" dirty="0">
              <a:solidFill>
                <a:srgbClr val="FFFFFF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en-GB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GB" sz="1500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n-GB" sz="1500" dirty="0">
              <a:solidFill>
                <a:srgbClr val="FFFFFF"/>
              </a:solidFill>
            </a:endParaRPr>
          </a:p>
        </p:txBody>
      </p:sp>
      <p:pic>
        <p:nvPicPr>
          <p:cNvPr id="12" name="Graphic 11" descr="Aspiration">
            <a:extLst>
              <a:ext uri="{FF2B5EF4-FFF2-40B4-BE49-F238E27FC236}">
                <a16:creationId xmlns:a16="http://schemas.microsoft.com/office/drawing/2014/main" id="{CA9FAC00-E1C3-4EA4-9032-BF3182618E7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722107" y="4437112"/>
            <a:ext cx="914400" cy="914400"/>
          </a:xfrm>
          <a:prstGeom prst="rect">
            <a:avLst/>
          </a:prstGeom>
        </p:spPr>
      </p:pic>
      <p:pic>
        <p:nvPicPr>
          <p:cNvPr id="14" name="Graphic 13" descr="Idea">
            <a:extLst>
              <a:ext uri="{FF2B5EF4-FFF2-40B4-BE49-F238E27FC236}">
                <a16:creationId xmlns:a16="http://schemas.microsoft.com/office/drawing/2014/main" id="{04AE441F-285A-4F28-9973-C22D72BE5C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722107" y="248479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777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3400" dirty="0" smtClean="0">
                <a:solidFill>
                  <a:srgbClr val="FFFFFF"/>
                </a:solidFill>
              </a:rPr>
              <a:t>Wood processes</a:t>
            </a:r>
            <a:endParaRPr lang="en-GB" sz="3400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0906" y="188640"/>
            <a:ext cx="5201573" cy="6552728"/>
          </a:xfrm>
        </p:spPr>
        <p:txBody>
          <a:bodyPr anchor="ctr">
            <a:noAutofit/>
          </a:bodyPr>
          <a:lstStyle/>
          <a:p>
            <a:pPr marL="0" lvl="0" inden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None/>
            </a:pPr>
            <a:r>
              <a:rPr lang="en-US" b="1" i="1" dirty="0">
                <a:solidFill>
                  <a:prstClr val="black"/>
                </a:solidFill>
                <a:latin typeface="Calibri"/>
              </a:rPr>
              <a:t>Here are a few common processes you need to know about:</a:t>
            </a:r>
          </a:p>
          <a:p>
            <a:pPr marL="342900" lvl="0" indent="-34290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en-US" i="1" dirty="0">
                <a:solidFill>
                  <a:prstClr val="black"/>
                </a:solidFill>
                <a:latin typeface="Calibri"/>
              </a:rPr>
              <a:t>Laminating</a:t>
            </a:r>
          </a:p>
          <a:p>
            <a:pPr marL="342900" lvl="0" indent="-34290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en-US" i="1" dirty="0">
                <a:solidFill>
                  <a:prstClr val="black"/>
                </a:solidFill>
                <a:latin typeface="Calibri"/>
              </a:rPr>
              <a:t>Routing/Spindle </a:t>
            </a:r>
            <a:r>
              <a:rPr lang="en-US" i="1" dirty="0" err="1">
                <a:solidFill>
                  <a:prstClr val="black"/>
                </a:solidFill>
                <a:latin typeface="Calibri"/>
              </a:rPr>
              <a:t>Mould</a:t>
            </a:r>
            <a:endParaRPr lang="en-US" i="1" dirty="0">
              <a:solidFill>
                <a:prstClr val="black"/>
              </a:solidFill>
              <a:latin typeface="Calibri"/>
            </a:endParaRPr>
          </a:p>
          <a:p>
            <a:pPr marL="342900" lvl="0" indent="-34290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en-US" i="1" dirty="0">
                <a:solidFill>
                  <a:prstClr val="black"/>
                </a:solidFill>
                <a:latin typeface="Calibri"/>
              </a:rPr>
              <a:t>Turning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52474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4800" dirty="0" smtClean="0">
                <a:solidFill>
                  <a:srgbClr val="FFFFFF"/>
                </a:solidFill>
              </a:rPr>
              <a:t>Laminating</a:t>
            </a:r>
            <a:endParaRPr lang="en-GB" sz="4800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0906" y="476672"/>
            <a:ext cx="5201573" cy="6264696"/>
          </a:xfrm>
        </p:spPr>
        <p:txBody>
          <a:bodyPr anchor="ctr">
            <a:normAutofit/>
          </a:bodyPr>
          <a:lstStyle/>
          <a:p>
            <a:pPr marL="342900" lvl="0" indent="-34290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en-US" sz="2800" b="1" i="1" dirty="0">
                <a:solidFill>
                  <a:srgbClr val="FF0000"/>
                </a:solidFill>
                <a:latin typeface="Calibri"/>
              </a:rPr>
              <a:t>Laminating</a:t>
            </a:r>
            <a:r>
              <a:rPr lang="en-US" sz="2800" i="1" dirty="0">
                <a:solidFill>
                  <a:prstClr val="black"/>
                </a:solidFill>
                <a:latin typeface="Calibri"/>
              </a:rPr>
              <a:t> (sometimes called </a:t>
            </a:r>
            <a:r>
              <a:rPr lang="en-US" sz="2800" b="1" i="1" dirty="0">
                <a:solidFill>
                  <a:prstClr val="black"/>
                </a:solidFill>
                <a:latin typeface="Calibri"/>
              </a:rPr>
              <a:t>glulam</a:t>
            </a:r>
            <a:r>
              <a:rPr lang="en-US" sz="2800" i="1" dirty="0">
                <a:solidFill>
                  <a:prstClr val="black"/>
                </a:solidFill>
                <a:latin typeface="Calibri"/>
              </a:rPr>
              <a:t>) is the process of </a:t>
            </a:r>
            <a:r>
              <a:rPr lang="en-US" sz="2800" b="1" i="1" dirty="0">
                <a:solidFill>
                  <a:srgbClr val="FF0000"/>
                </a:solidFill>
                <a:latin typeface="Calibri"/>
              </a:rPr>
              <a:t>gluing strips </a:t>
            </a:r>
            <a:r>
              <a:rPr lang="en-US" sz="2800" i="1" dirty="0">
                <a:solidFill>
                  <a:srgbClr val="FF0000"/>
                </a:solidFill>
                <a:latin typeface="Calibri"/>
              </a:rPr>
              <a:t>of wood together to form large sections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en-US" sz="2800" i="1" dirty="0">
                <a:solidFill>
                  <a:prstClr val="black"/>
                </a:solidFill>
                <a:latin typeface="Calibri"/>
              </a:rPr>
              <a:t>Can be used to build </a:t>
            </a:r>
            <a:r>
              <a:rPr lang="en-US" sz="2800" b="1" i="1" dirty="0">
                <a:solidFill>
                  <a:srgbClr val="FF0000"/>
                </a:solidFill>
                <a:latin typeface="Calibri"/>
              </a:rPr>
              <a:t>furniture</a:t>
            </a:r>
            <a:r>
              <a:rPr lang="en-US" sz="2800" i="1" dirty="0">
                <a:solidFill>
                  <a:prstClr val="black"/>
                </a:solidFill>
                <a:latin typeface="Calibri"/>
              </a:rPr>
              <a:t> or </a:t>
            </a:r>
            <a:r>
              <a:rPr lang="en-US" sz="2800" b="1" i="1" dirty="0">
                <a:solidFill>
                  <a:srgbClr val="FF0000"/>
                </a:solidFill>
                <a:latin typeface="Calibri"/>
              </a:rPr>
              <a:t>building</a:t>
            </a:r>
            <a:r>
              <a:rPr lang="en-US" sz="2800" b="1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Calibri"/>
              </a:rPr>
              <a:t>structures</a:t>
            </a:r>
          </a:p>
          <a:p>
            <a:pPr marL="342900" lvl="0" indent="-342900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</a:pPr>
            <a:r>
              <a:rPr lang="en-US" sz="2800" i="1" dirty="0">
                <a:solidFill>
                  <a:prstClr val="black"/>
                </a:solidFill>
                <a:latin typeface="Calibri"/>
              </a:rPr>
              <a:t>Can be used for most natural timbers and some manmade board such as chipboard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4" y="4293096"/>
            <a:ext cx="3480850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67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4800" dirty="0" smtClean="0">
                <a:solidFill>
                  <a:srgbClr val="FFFFFF"/>
                </a:solidFill>
              </a:rPr>
              <a:t>Laminating</a:t>
            </a:r>
            <a:endParaRPr lang="en-GB" sz="4800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0906" y="476672"/>
            <a:ext cx="5201573" cy="6264696"/>
          </a:xfrm>
        </p:spPr>
        <p:txBody>
          <a:bodyPr anchor="ctr"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Advantages:</a:t>
            </a:r>
          </a:p>
          <a:p>
            <a:pPr lvl="1"/>
            <a:r>
              <a:rPr lang="en-US" sz="2400" dirty="0"/>
              <a:t>Allows for </a:t>
            </a:r>
            <a:r>
              <a:rPr lang="en-US" sz="2400" b="1" dirty="0">
                <a:solidFill>
                  <a:srgbClr val="FF0000"/>
                </a:solidFill>
              </a:rPr>
              <a:t>much larger timber sections </a:t>
            </a:r>
            <a:r>
              <a:rPr lang="en-US" sz="2400" dirty="0"/>
              <a:t>to be created than grow naturally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</a:rPr>
              <a:t>Cross section can be varied</a:t>
            </a:r>
            <a:r>
              <a:rPr lang="en-US" sz="2400" dirty="0"/>
              <a:t>, allowing thicker parts where more strength is required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Disadvantages:</a:t>
            </a:r>
          </a:p>
          <a:p>
            <a:pPr lvl="1"/>
            <a:r>
              <a:rPr lang="en-US" sz="2400" dirty="0"/>
              <a:t>Can be very </a:t>
            </a:r>
            <a:r>
              <a:rPr lang="en-US" sz="2400" b="1" dirty="0">
                <a:solidFill>
                  <a:srgbClr val="FF0000"/>
                </a:solidFill>
              </a:rPr>
              <a:t>time-consuming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to manufacture</a:t>
            </a:r>
          </a:p>
          <a:p>
            <a:pPr marL="128016" lvl="1" indent="0">
              <a:buNone/>
            </a:pPr>
            <a:endParaRPr lang="en-GB" sz="2400" dirty="0"/>
          </a:p>
        </p:txBody>
      </p:sp>
      <p:pic>
        <p:nvPicPr>
          <p:cNvPr id="1026" name="Picture 2" descr="https://encrypted-tbn0.gstatic.com/images?q=tbn:ANd9GcRPSdbSqpcahSB7pgx9NbbLYYeSbv-k4XUZJ1WBIPWo7t1tO2LBIJKmfHVHRA:https://cdn.popularwoodworking.com/wp-content/uploads/12118_5F00_leaduse.jpg&amp;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8833" y="4975096"/>
            <a:ext cx="1543050" cy="1304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14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4800" dirty="0" smtClean="0">
                <a:solidFill>
                  <a:srgbClr val="FFFFFF"/>
                </a:solidFill>
              </a:rPr>
              <a:t>Laminating</a:t>
            </a:r>
            <a:endParaRPr lang="en-GB" sz="4800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0906" y="476672"/>
            <a:ext cx="5201573" cy="6264696"/>
          </a:xfrm>
        </p:spPr>
        <p:txBody>
          <a:bodyPr anchor="ctr">
            <a:normAutofit lnSpcReduction="10000"/>
          </a:bodyPr>
          <a:lstStyle/>
          <a:p>
            <a:r>
              <a:rPr lang="en-US" sz="2800" dirty="0"/>
              <a:t>Process</a:t>
            </a:r>
          </a:p>
          <a:p>
            <a:pPr lvl="1"/>
            <a:r>
              <a:rPr lang="en-US" sz="2400" dirty="0"/>
              <a:t>Sections of timber are </a:t>
            </a:r>
            <a:r>
              <a:rPr lang="en-US" sz="2400" b="1" dirty="0"/>
              <a:t>cut out and glued edge-to-edge</a:t>
            </a:r>
          </a:p>
          <a:p>
            <a:pPr lvl="1"/>
            <a:r>
              <a:rPr lang="en-US" sz="2400" b="1" dirty="0"/>
              <a:t>PVA glue </a:t>
            </a:r>
            <a:r>
              <a:rPr lang="en-US" sz="2400" dirty="0"/>
              <a:t>is most commonly used</a:t>
            </a:r>
          </a:p>
          <a:p>
            <a:pPr lvl="1"/>
            <a:r>
              <a:rPr lang="en-US" sz="2400" b="1" dirty="0"/>
              <a:t>Fast-setting adhesives </a:t>
            </a:r>
            <a:r>
              <a:rPr lang="en-US" sz="2400" dirty="0"/>
              <a:t>can be used in industrial scale production</a:t>
            </a:r>
          </a:p>
          <a:p>
            <a:pPr lvl="1"/>
            <a:r>
              <a:rPr lang="en-US" sz="2400" dirty="0"/>
              <a:t>Glued sections are then </a:t>
            </a:r>
            <a:r>
              <a:rPr lang="en-US" sz="2400" b="1" dirty="0"/>
              <a:t>cramped</a:t>
            </a:r>
            <a:r>
              <a:rPr lang="en-US" sz="2400" dirty="0"/>
              <a:t> together until the glue dries</a:t>
            </a:r>
          </a:p>
          <a:p>
            <a:pPr lvl="1"/>
            <a:r>
              <a:rPr lang="en-US" sz="2400" dirty="0"/>
              <a:t>Sections can then be </a:t>
            </a:r>
            <a:r>
              <a:rPr lang="en-US" sz="2400" b="1" dirty="0"/>
              <a:t>cut to shape</a:t>
            </a:r>
          </a:p>
          <a:p>
            <a:pPr lvl="1"/>
            <a:r>
              <a:rPr lang="en-US" sz="2400" dirty="0"/>
              <a:t>For </a:t>
            </a:r>
            <a:r>
              <a:rPr lang="en-US" sz="2400" b="1" dirty="0"/>
              <a:t>curved shapes</a:t>
            </a:r>
            <a:r>
              <a:rPr lang="en-US" sz="2400" dirty="0"/>
              <a:t>, a </a:t>
            </a:r>
            <a:r>
              <a:rPr lang="en-US" sz="2400" b="1" dirty="0"/>
              <a:t>former</a:t>
            </a:r>
            <a:r>
              <a:rPr lang="en-US" sz="2400" dirty="0"/>
              <a:t> must be used</a:t>
            </a:r>
          </a:p>
          <a:p>
            <a:pPr lvl="1"/>
            <a:r>
              <a:rPr lang="en-US" sz="2400" dirty="0"/>
              <a:t>Components are usually made </a:t>
            </a:r>
            <a:r>
              <a:rPr lang="en-US" sz="2400" b="1" dirty="0"/>
              <a:t>longer than required</a:t>
            </a:r>
            <a:r>
              <a:rPr lang="en-US" sz="2400" dirty="0"/>
              <a:t> and </a:t>
            </a:r>
            <a:r>
              <a:rPr lang="en-US" sz="2400" b="1" dirty="0"/>
              <a:t>later trimmed</a:t>
            </a:r>
          </a:p>
          <a:p>
            <a:pPr lvl="1"/>
            <a:endParaRPr lang="en-US" sz="2400" dirty="0"/>
          </a:p>
          <a:p>
            <a:pPr>
              <a:buNone/>
            </a:pPr>
            <a:r>
              <a:rPr lang="en-US" sz="2100" dirty="0"/>
              <a:t>Video: </a:t>
            </a:r>
            <a:endParaRPr lang="en-US" sz="2100" dirty="0" smtClean="0"/>
          </a:p>
          <a:p>
            <a:pPr>
              <a:buNone/>
            </a:pPr>
            <a:r>
              <a:rPr lang="en-US" sz="2100" dirty="0" smtClean="0">
                <a:hlinkClick r:id="rId2"/>
              </a:rPr>
              <a:t>https</a:t>
            </a:r>
            <a:r>
              <a:rPr lang="en-US" sz="2100" dirty="0">
                <a:hlinkClick r:id="rId2"/>
              </a:rPr>
              <a:t>://www.youtube.com/watch?v=TK_v01nqWTc</a:t>
            </a:r>
            <a:endParaRPr lang="en-US" sz="2100" dirty="0"/>
          </a:p>
          <a:p>
            <a:pPr>
              <a:buNone/>
            </a:pPr>
            <a:endParaRPr lang="en-US" dirty="0"/>
          </a:p>
          <a:p>
            <a:pPr marL="128016" lvl="1" indent="0">
              <a:buNone/>
            </a:pPr>
            <a:endParaRPr lang="en-GB" sz="2400" dirty="0"/>
          </a:p>
        </p:txBody>
      </p:sp>
      <p:pic>
        <p:nvPicPr>
          <p:cNvPr id="7" name="Picture 2" descr="https://1.bp.blogspot.com/-KdvvvVcGsHE/WZHv4WdW_EI/AAAAAAAAC7I/rYwuqHknHL8OzbjyCROYMAX7SiQLSDi0QCLcBGAs/s400/1-Glulam_On_Glue_Form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134" y="4904130"/>
            <a:ext cx="3522856" cy="20532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443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4800" dirty="0" smtClean="0">
                <a:solidFill>
                  <a:srgbClr val="FFFFFF"/>
                </a:solidFill>
              </a:rPr>
              <a:t>Routing &amp; spindle mould</a:t>
            </a:r>
            <a:endParaRPr lang="en-GB" sz="4800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0906" y="476672"/>
            <a:ext cx="5201573" cy="6264696"/>
          </a:xfrm>
        </p:spPr>
        <p:txBody>
          <a:bodyPr anchor="ctr">
            <a:normAutofit fontScale="92500"/>
          </a:bodyPr>
          <a:lstStyle/>
          <a:p>
            <a:r>
              <a:rPr lang="en-US" sz="2800" dirty="0"/>
              <a:t>Uses a </a:t>
            </a:r>
            <a:r>
              <a:rPr lang="en-US" sz="2800" b="1" dirty="0">
                <a:solidFill>
                  <a:srgbClr val="FF0000"/>
                </a:solidFill>
              </a:rPr>
              <a:t>cutter</a:t>
            </a:r>
            <a:r>
              <a:rPr lang="en-US" sz="2800" dirty="0"/>
              <a:t> which </a:t>
            </a:r>
            <a:r>
              <a:rPr lang="en-US" sz="2800" b="1" dirty="0">
                <a:solidFill>
                  <a:srgbClr val="FF0000"/>
                </a:solidFill>
              </a:rPr>
              <a:t>rotates at high speed</a:t>
            </a:r>
            <a:r>
              <a:rPr lang="en-US" sz="2800" b="1" dirty="0"/>
              <a:t> </a:t>
            </a:r>
            <a:r>
              <a:rPr lang="en-US" sz="2800" dirty="0"/>
              <a:t>to cut grooves or edge details in timber or manmade boards</a:t>
            </a:r>
          </a:p>
          <a:p>
            <a:r>
              <a:rPr lang="en-US" sz="2800" dirty="0"/>
              <a:t>Cutters can have </a:t>
            </a:r>
            <a:r>
              <a:rPr lang="en-US" sz="2800" b="1" dirty="0">
                <a:solidFill>
                  <a:srgbClr val="FF0000"/>
                </a:solidFill>
              </a:rPr>
              <a:t>different profiles </a:t>
            </a:r>
            <a:r>
              <a:rPr lang="en-US" sz="2800" dirty="0"/>
              <a:t>to cut different grooves or edge styles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ROUTER: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work piece is fixed</a:t>
            </a:r>
            <a:r>
              <a:rPr lang="en-US" sz="2800" dirty="0">
                <a:solidFill>
                  <a:srgbClr val="FF0000"/>
                </a:solidFill>
              </a:rPr>
              <a:t> and the </a:t>
            </a:r>
            <a:r>
              <a:rPr lang="en-US" sz="2800" b="1" dirty="0">
                <a:solidFill>
                  <a:srgbClr val="FF0000"/>
                </a:solidFill>
              </a:rPr>
              <a:t>cutter moves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SPINDLE MOUND: </a:t>
            </a:r>
            <a:r>
              <a:rPr lang="en-US" sz="2800" dirty="0">
                <a:solidFill>
                  <a:srgbClr val="FF0000"/>
                </a:solidFill>
              </a:rPr>
              <a:t>this is fixed in place and the </a:t>
            </a:r>
            <a:r>
              <a:rPr lang="en-US" sz="2800" b="1" dirty="0">
                <a:solidFill>
                  <a:srgbClr val="FF0000"/>
                </a:solidFill>
              </a:rPr>
              <a:t>work piece is passed across </a:t>
            </a:r>
            <a:r>
              <a:rPr lang="en-US" sz="2800" dirty="0">
                <a:solidFill>
                  <a:srgbClr val="FF0000"/>
                </a:solidFill>
              </a:rPr>
              <a:t>the cutter </a:t>
            </a:r>
            <a:r>
              <a:rPr lang="en-US" sz="2800" dirty="0"/>
              <a:t>(used for long straight work pieces</a:t>
            </a:r>
            <a:r>
              <a:rPr lang="en-US" sz="2800" dirty="0" smtClean="0"/>
              <a:t>)</a:t>
            </a:r>
            <a:endParaRPr lang="en-US" sz="2800" dirty="0"/>
          </a:p>
          <a:p>
            <a:pPr>
              <a:buNone/>
            </a:pPr>
            <a:r>
              <a:rPr lang="en-US" sz="1600" dirty="0"/>
              <a:t>Videos: </a:t>
            </a:r>
          </a:p>
          <a:p>
            <a:pPr>
              <a:buNone/>
            </a:pPr>
            <a:r>
              <a:rPr lang="en-US" sz="1600" dirty="0"/>
              <a:t>CNC Router: </a:t>
            </a:r>
            <a:r>
              <a:rPr lang="en-US" sz="1600" dirty="0">
                <a:hlinkClick r:id="rId2"/>
              </a:rPr>
              <a:t>https://www.youtube.com/watch?v=vS3yILFOqAM</a:t>
            </a:r>
            <a:r>
              <a:rPr lang="en-US" sz="1600" dirty="0"/>
              <a:t> </a:t>
            </a:r>
          </a:p>
          <a:p>
            <a:pPr>
              <a:buNone/>
            </a:pPr>
            <a:r>
              <a:rPr lang="en-US" sz="1600" dirty="0"/>
              <a:t>Spindle </a:t>
            </a:r>
            <a:r>
              <a:rPr lang="en-US" sz="1600" dirty="0" err="1"/>
              <a:t>Mould</a:t>
            </a:r>
            <a:r>
              <a:rPr lang="en-US" sz="1600" dirty="0"/>
              <a:t>: </a:t>
            </a:r>
            <a:r>
              <a:rPr lang="en-US" sz="1600" dirty="0">
                <a:hlinkClick r:id="rId3"/>
              </a:rPr>
              <a:t>https://www.youtube.com/watch?v=z8m57FtK47w</a:t>
            </a:r>
            <a:r>
              <a:rPr lang="en-US" sz="1600" dirty="0"/>
              <a:t> </a:t>
            </a:r>
          </a:p>
          <a:p>
            <a:pPr>
              <a:buNone/>
            </a:pPr>
            <a:endParaRPr lang="en-US" dirty="0"/>
          </a:p>
          <a:p>
            <a:pPr marL="128016" lvl="1" indent="0">
              <a:buNone/>
            </a:pPr>
            <a:endParaRPr lang="en-GB" sz="2400" dirty="0"/>
          </a:p>
        </p:txBody>
      </p:sp>
      <p:pic>
        <p:nvPicPr>
          <p:cNvPr id="8" name="Picture 2" descr="https://i.ebayimg.com/images/g/UUEAAOSw1XdUXRJH/s-l160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2595"/>
            <a:ext cx="3490722" cy="2016224"/>
          </a:xfrm>
          <a:prstGeom prst="rect">
            <a:avLst/>
          </a:prstGeom>
          <a:noFill/>
        </p:spPr>
      </p:pic>
      <p:pic>
        <p:nvPicPr>
          <p:cNvPr id="9" name="Picture 4" descr="https://cdn.shopify.com/s/files/1/0003/8640/0315/products/UNADJUSTEDNONRAW_thumb_10ad_1024x1024@2x.jpg?v=152104767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-32012" y="4725144"/>
            <a:ext cx="3522734" cy="23522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3387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4800" dirty="0" smtClean="0">
                <a:solidFill>
                  <a:srgbClr val="FFFFFF"/>
                </a:solidFill>
              </a:rPr>
              <a:t>turning</a:t>
            </a:r>
            <a:endParaRPr lang="en-GB" sz="4800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0906" y="476672"/>
            <a:ext cx="5201573" cy="6264696"/>
          </a:xfrm>
        </p:spPr>
        <p:txBody>
          <a:bodyPr anchor="ctr">
            <a:normAutofit/>
          </a:bodyPr>
          <a:lstStyle/>
          <a:p>
            <a:r>
              <a:rPr lang="en-US" sz="2800" dirty="0"/>
              <a:t>Used to manufacture item by </a:t>
            </a:r>
            <a:r>
              <a:rPr lang="en-US" sz="2800" b="1" dirty="0">
                <a:solidFill>
                  <a:srgbClr val="FF0000"/>
                </a:solidFill>
              </a:rPr>
              <a:t>spinning wooden blanks on a lathe</a:t>
            </a:r>
          </a:p>
          <a:p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blank is then shaped </a:t>
            </a:r>
            <a:r>
              <a:rPr lang="en-US" sz="2800" dirty="0"/>
              <a:t>using a variety of tools to produce items with an </a:t>
            </a:r>
            <a:r>
              <a:rPr lang="en-US" sz="2800" b="1" dirty="0">
                <a:solidFill>
                  <a:srgbClr val="FF0000"/>
                </a:solidFill>
              </a:rPr>
              <a:t>axis of rotational symmetry</a:t>
            </a:r>
          </a:p>
          <a:p>
            <a:r>
              <a:rPr lang="en-US" sz="2800" dirty="0"/>
              <a:t>Products include:</a:t>
            </a:r>
          </a:p>
          <a:p>
            <a:pPr lvl="1"/>
            <a:r>
              <a:rPr lang="en-US" sz="2400" dirty="0"/>
              <a:t>Vases</a:t>
            </a:r>
          </a:p>
          <a:p>
            <a:pPr lvl="1"/>
            <a:r>
              <a:rPr lang="en-US" sz="2400" dirty="0"/>
              <a:t>Banisters</a:t>
            </a:r>
          </a:p>
          <a:p>
            <a:pPr lvl="1"/>
            <a:r>
              <a:rPr lang="en-US" sz="2400" dirty="0"/>
              <a:t>Spindles</a:t>
            </a:r>
          </a:p>
          <a:p>
            <a:pPr lvl="1"/>
            <a:r>
              <a:rPr lang="en-US" sz="2400" dirty="0"/>
              <a:t>Handles</a:t>
            </a:r>
          </a:p>
          <a:p>
            <a:pPr lvl="1"/>
            <a:r>
              <a:rPr lang="en-US" sz="2400" dirty="0"/>
              <a:t>Bowls </a:t>
            </a:r>
          </a:p>
          <a:p>
            <a:pPr lvl="1"/>
            <a:r>
              <a:rPr lang="en-US" sz="2400" dirty="0"/>
              <a:t>Chess pieces</a:t>
            </a:r>
          </a:p>
          <a:p>
            <a:pPr>
              <a:buNone/>
            </a:pPr>
            <a:endParaRPr lang="en-US" dirty="0"/>
          </a:p>
          <a:p>
            <a:pPr marL="128016" lvl="1" indent="0">
              <a:buNone/>
            </a:pPr>
            <a:endParaRPr lang="en-GB" sz="2400" dirty="0"/>
          </a:p>
        </p:txBody>
      </p:sp>
      <p:pic>
        <p:nvPicPr>
          <p:cNvPr id="10" name="Picture 2" descr="https://www.highlandwoodworking.com/woodturning-tips-1111nov/stuff11s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430290"/>
            <a:ext cx="3490722" cy="24860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3714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3591" y="804333"/>
            <a:ext cx="2543925" cy="5249334"/>
          </a:xfrm>
        </p:spPr>
        <p:txBody>
          <a:bodyPr>
            <a:normAutofit/>
          </a:bodyPr>
          <a:lstStyle/>
          <a:p>
            <a:pPr algn="r"/>
            <a:r>
              <a:rPr lang="en-GB" sz="4800" dirty="0" smtClean="0">
                <a:solidFill>
                  <a:srgbClr val="FFFFFF"/>
                </a:solidFill>
              </a:rPr>
              <a:t>turning</a:t>
            </a:r>
            <a:endParaRPr lang="en-GB" sz="4800" dirty="0">
              <a:solidFill>
                <a:srgbClr val="FFFFFF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90906" y="476672"/>
            <a:ext cx="5201573" cy="6264696"/>
          </a:xfrm>
        </p:spPr>
        <p:txBody>
          <a:bodyPr anchor="ctr">
            <a:normAutofit lnSpcReduction="10000"/>
          </a:bodyPr>
          <a:lstStyle/>
          <a:p>
            <a:r>
              <a:rPr lang="en-US" sz="2600" dirty="0">
                <a:solidFill>
                  <a:srgbClr val="FF0000"/>
                </a:solidFill>
              </a:rPr>
              <a:t>Hardwoods give a better result and finish than softwoods</a:t>
            </a:r>
          </a:p>
          <a:p>
            <a:r>
              <a:rPr lang="en-US" sz="2600" dirty="0">
                <a:solidFill>
                  <a:srgbClr val="FF0000"/>
                </a:solidFill>
              </a:rPr>
              <a:t>Irregular grain structure </a:t>
            </a:r>
            <a:r>
              <a:rPr lang="en-US" sz="2600" dirty="0"/>
              <a:t>of hardwoods makes more </a:t>
            </a:r>
            <a:r>
              <a:rPr lang="en-US" sz="2600" dirty="0">
                <a:solidFill>
                  <a:srgbClr val="FF0000"/>
                </a:solidFill>
              </a:rPr>
              <a:t>interesting and aesthetically pleasing </a:t>
            </a:r>
            <a:r>
              <a:rPr lang="en-US" sz="2600" dirty="0"/>
              <a:t>patterns</a:t>
            </a:r>
          </a:p>
          <a:p>
            <a:r>
              <a:rPr lang="en-US" sz="2600" dirty="0"/>
              <a:t>More </a:t>
            </a:r>
            <a:r>
              <a:rPr lang="en-US" sz="2600" dirty="0">
                <a:solidFill>
                  <a:srgbClr val="FF0000"/>
                </a:solidFill>
              </a:rPr>
              <a:t>intricate shapes can be made due to hardwood density</a:t>
            </a:r>
          </a:p>
          <a:p>
            <a:r>
              <a:rPr lang="en-US" sz="2600" dirty="0"/>
              <a:t>Examples of common woods used are:</a:t>
            </a:r>
          </a:p>
          <a:p>
            <a:pPr lvl="1"/>
            <a:r>
              <a:rPr lang="en-US" sz="1900" dirty="0"/>
              <a:t>Beech</a:t>
            </a:r>
          </a:p>
          <a:p>
            <a:pPr lvl="1"/>
            <a:r>
              <a:rPr lang="en-US" sz="1900" dirty="0"/>
              <a:t>Elm</a:t>
            </a:r>
          </a:p>
          <a:p>
            <a:pPr lvl="1"/>
            <a:r>
              <a:rPr lang="en-US" sz="1900" dirty="0"/>
              <a:t>Yew</a:t>
            </a:r>
          </a:p>
          <a:p>
            <a:pPr lvl="1"/>
            <a:r>
              <a:rPr lang="en-US" sz="1900" dirty="0"/>
              <a:t>Ash</a:t>
            </a:r>
          </a:p>
          <a:p>
            <a:pPr>
              <a:buNone/>
            </a:pPr>
            <a:endParaRPr lang="en-US" sz="2200" dirty="0"/>
          </a:p>
          <a:p>
            <a:pPr>
              <a:buNone/>
            </a:pPr>
            <a:r>
              <a:rPr lang="en-US" sz="2200" dirty="0"/>
              <a:t>Videos: </a:t>
            </a:r>
            <a:r>
              <a:rPr lang="en-US" sz="2200" dirty="0">
                <a:hlinkClick r:id="rId2"/>
              </a:rPr>
              <a:t>https://www.youtube.com/watch?v=Nckqhfxabvs</a:t>
            </a:r>
            <a:r>
              <a:rPr lang="en-US" sz="2200" dirty="0"/>
              <a:t> </a:t>
            </a:r>
            <a:endParaRPr lang="en-US" sz="1900" dirty="0"/>
          </a:p>
          <a:p>
            <a:pPr marL="128016" lvl="1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766976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A15973182C454CBD017EAD4899623C" ma:contentTypeVersion="12" ma:contentTypeDescription="Create a new document." ma:contentTypeScope="" ma:versionID="f1327d3aa13311484d02d8272eb300e5">
  <xsd:schema xmlns:xsd="http://www.w3.org/2001/XMLSchema" xmlns:xs="http://www.w3.org/2001/XMLSchema" xmlns:p="http://schemas.microsoft.com/office/2006/metadata/properties" xmlns:ns2="fb009bb9-7fd2-49f5-811f-13223d662051" xmlns:ns3="e77713bc-0ebc-4063-99a4-8848dbeddd29" targetNamespace="http://schemas.microsoft.com/office/2006/metadata/properties" ma:root="true" ma:fieldsID="db087f24cadde66e68207609201885a3" ns2:_="" ns3:_="">
    <xsd:import namespace="fb009bb9-7fd2-49f5-811f-13223d662051"/>
    <xsd:import namespace="e77713bc-0ebc-4063-99a4-8848dbeddd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09bb9-7fd2-49f5-811f-13223d6620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7713bc-0ebc-4063-99a4-8848dbeddd2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C5DA02-C743-4D9E-9367-4D81278C93D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009bb9-7fd2-49f5-811f-13223d662051"/>
    <ds:schemaRef ds:uri="e77713bc-0ebc-4063-99a4-8848dbeddd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CFEBC7-F4D9-42A8-81DE-64B6A0F2FD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79ABD3C-AA9E-4069-B566-FCDD6C81D397}">
  <ds:schemaRefs>
    <ds:schemaRef ds:uri="e77713bc-0ebc-4063-99a4-8848dbeddd29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fb009bb9-7fd2-49f5-811f-13223d66205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</TotalTime>
  <Words>392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Tw Cen MT</vt:lpstr>
      <vt:lpstr>Tw Cen MT Condensed</vt:lpstr>
      <vt:lpstr>Wingdings 3</vt:lpstr>
      <vt:lpstr>Integral</vt:lpstr>
      <vt:lpstr>higher Design &amp; Manufacture</vt:lpstr>
      <vt:lpstr>Learning intentions &amp; success criteria</vt:lpstr>
      <vt:lpstr>Wood processes</vt:lpstr>
      <vt:lpstr>Laminating</vt:lpstr>
      <vt:lpstr>Laminating</vt:lpstr>
      <vt:lpstr>Laminating</vt:lpstr>
      <vt:lpstr>Routing &amp; spindle mould</vt:lpstr>
      <vt:lpstr>turning</vt:lpstr>
      <vt:lpstr>turning</vt:lpstr>
      <vt:lpstr>Past paper question</vt:lpstr>
      <vt:lpstr>Past paper answers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S3 Design &amp; Manufacture</dc:title>
  <dc:creator>Mr Porter</dc:creator>
  <cp:lastModifiedBy>025KMathie</cp:lastModifiedBy>
  <cp:revision>35</cp:revision>
  <dcterms:created xsi:type="dcterms:W3CDTF">2020-05-18T09:31:07Z</dcterms:created>
  <dcterms:modified xsi:type="dcterms:W3CDTF">2023-08-23T14:05:51Z</dcterms:modified>
</cp:coreProperties>
</file>